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64" r:id="rId5"/>
    <p:sldId id="259" r:id="rId6"/>
    <p:sldId id="261" r:id="rId7"/>
    <p:sldId id="260" r:id="rId8"/>
    <p:sldId id="262"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1"/>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9/27/20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9/27/20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9/27/20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9/27/20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9/27/20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9/27/20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9/27/20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9/27/20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7A953-88C0-DF41-B4E3-BB80912D1304}"/>
              </a:ext>
            </a:extLst>
          </p:cNvPr>
          <p:cNvSpPr>
            <a:spLocks noGrp="1"/>
          </p:cNvSpPr>
          <p:nvPr>
            <p:ph type="ctrTitle"/>
          </p:nvPr>
        </p:nvSpPr>
        <p:spPr/>
        <p:txBody>
          <a:bodyPr/>
          <a:lstStyle/>
          <a:p>
            <a:r>
              <a:rPr lang="nl-NL" dirty="0">
                <a:solidFill>
                  <a:srgbClr val="FFFF00"/>
                </a:solidFill>
              </a:rPr>
              <a:t>POSTMODERN</a:t>
            </a:r>
            <a:r>
              <a:rPr lang="nl-NL" dirty="0"/>
              <a:t> </a:t>
            </a:r>
          </a:p>
        </p:txBody>
      </p:sp>
      <p:sp>
        <p:nvSpPr>
          <p:cNvPr id="3" name="Ondertitel 2">
            <a:extLst>
              <a:ext uri="{FF2B5EF4-FFF2-40B4-BE49-F238E27FC236}">
                <a16:creationId xmlns:a16="http://schemas.microsoft.com/office/drawing/2014/main" id="{E1A94A73-867A-6340-9141-13209B900643}"/>
              </a:ext>
            </a:extLst>
          </p:cNvPr>
          <p:cNvSpPr>
            <a:spLocks noGrp="1"/>
          </p:cNvSpPr>
          <p:nvPr>
            <p:ph type="subTitle" idx="1"/>
          </p:nvPr>
        </p:nvSpPr>
        <p:spPr/>
        <p:txBody>
          <a:bodyPr/>
          <a:lstStyle/>
          <a:p>
            <a:r>
              <a:rPr lang="nl-NL" dirty="0"/>
              <a:t>RECYCLING –PUBLIC ART– STREET ART </a:t>
            </a:r>
          </a:p>
        </p:txBody>
      </p:sp>
    </p:spTree>
    <p:extLst>
      <p:ext uri="{BB962C8B-B14F-4D97-AF65-F5344CB8AC3E}">
        <p14:creationId xmlns:p14="http://schemas.microsoft.com/office/powerpoint/2010/main" val="62388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CB0B2-C8C4-AA47-847E-0EF5FEF6582B}"/>
              </a:ext>
            </a:extLst>
          </p:cNvPr>
          <p:cNvSpPr>
            <a:spLocks noGrp="1"/>
          </p:cNvSpPr>
          <p:nvPr>
            <p:ph type="title"/>
          </p:nvPr>
        </p:nvSpPr>
        <p:spPr>
          <a:xfrm>
            <a:off x="3344216" y="2074730"/>
            <a:ext cx="5490224" cy="1154245"/>
          </a:xfrm>
        </p:spPr>
        <p:txBody>
          <a:bodyPr>
            <a:normAutofit fontScale="90000"/>
          </a:bodyPr>
          <a:lstStyle/>
          <a:p>
            <a:r>
              <a:rPr lang="nl-NL" sz="7200" dirty="0">
                <a:solidFill>
                  <a:srgbClr val="FFFF00"/>
                </a:solidFill>
              </a:rPr>
              <a:t> MIX - MATCH  </a:t>
            </a:r>
          </a:p>
        </p:txBody>
      </p:sp>
      <p:sp>
        <p:nvSpPr>
          <p:cNvPr id="3" name="Tijdelijke aanduiding voor tekst 2">
            <a:extLst>
              <a:ext uri="{FF2B5EF4-FFF2-40B4-BE49-F238E27FC236}">
                <a16:creationId xmlns:a16="http://schemas.microsoft.com/office/drawing/2014/main" id="{846ABB19-07BB-1B41-9960-BA215EB69A9D}"/>
              </a:ext>
            </a:extLst>
          </p:cNvPr>
          <p:cNvSpPr>
            <a:spLocks noGrp="1"/>
          </p:cNvSpPr>
          <p:nvPr>
            <p:ph type="body" idx="1"/>
          </p:nvPr>
        </p:nvSpPr>
        <p:spPr>
          <a:xfrm>
            <a:off x="3344215" y="3228975"/>
            <a:ext cx="5490223" cy="2001646"/>
          </a:xfrm>
        </p:spPr>
        <p:txBody>
          <a:bodyPr>
            <a:normAutofit fontScale="92500" lnSpcReduction="10000"/>
          </a:bodyPr>
          <a:lstStyle/>
          <a:p>
            <a:r>
              <a:rPr lang="nl-NL" dirty="0"/>
              <a:t>1. Hoe te doen.</a:t>
            </a:r>
          </a:p>
          <a:p>
            <a:r>
              <a:rPr lang="nl-NL" dirty="0"/>
              <a:t>2. Lees de teksten </a:t>
            </a:r>
          </a:p>
          <a:p>
            <a:r>
              <a:rPr lang="nl-NL" dirty="0"/>
              <a:t>3. Kijk naar de werken </a:t>
            </a:r>
          </a:p>
          <a:p>
            <a:r>
              <a:rPr lang="nl-NL" dirty="0"/>
              <a:t>4. Match de correcte afbeeldingen met de teksten</a:t>
            </a:r>
          </a:p>
          <a:p>
            <a:r>
              <a:rPr lang="nl-NL" dirty="0"/>
              <a:t>DAN – BESPREKEN!  </a:t>
            </a:r>
          </a:p>
        </p:txBody>
      </p:sp>
      <p:sp>
        <p:nvSpPr>
          <p:cNvPr id="5" name="Tekstvak 4">
            <a:extLst>
              <a:ext uri="{FF2B5EF4-FFF2-40B4-BE49-F238E27FC236}">
                <a16:creationId xmlns:a16="http://schemas.microsoft.com/office/drawing/2014/main" id="{2130B0DB-0706-5044-88EA-7A2318576504}"/>
              </a:ext>
            </a:extLst>
          </p:cNvPr>
          <p:cNvSpPr txBox="1"/>
          <p:nvPr/>
        </p:nvSpPr>
        <p:spPr>
          <a:xfrm>
            <a:off x="4700588" y="1442713"/>
            <a:ext cx="3085268" cy="369332"/>
          </a:xfrm>
          <a:prstGeom prst="rect">
            <a:avLst/>
          </a:prstGeom>
          <a:noFill/>
        </p:spPr>
        <p:txBody>
          <a:bodyPr wrap="none" rtlCol="0">
            <a:spAutoFit/>
          </a:bodyPr>
          <a:lstStyle/>
          <a:p>
            <a:r>
              <a:rPr lang="nl-NL" dirty="0">
                <a:solidFill>
                  <a:schemeClr val="bg1"/>
                </a:solidFill>
              </a:rPr>
              <a:t>HOE GAAN WE DIT DOEN?</a:t>
            </a:r>
          </a:p>
        </p:txBody>
      </p:sp>
    </p:spTree>
    <p:extLst>
      <p:ext uri="{BB962C8B-B14F-4D97-AF65-F5344CB8AC3E}">
        <p14:creationId xmlns:p14="http://schemas.microsoft.com/office/powerpoint/2010/main" val="2783529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8BD69-FA61-6846-BA4B-39A01C9E3836}"/>
              </a:ext>
            </a:extLst>
          </p:cNvPr>
          <p:cNvSpPr>
            <a:spLocks noGrp="1"/>
          </p:cNvSpPr>
          <p:nvPr>
            <p:ph type="title"/>
          </p:nvPr>
        </p:nvSpPr>
        <p:spPr/>
        <p:txBody>
          <a:bodyPr>
            <a:normAutofit/>
          </a:bodyPr>
          <a:lstStyle/>
          <a:p>
            <a:r>
              <a:rPr lang="nl-NL" sz="3200" dirty="0"/>
              <a:t>BEGRIPPENKENNIS</a:t>
            </a:r>
          </a:p>
        </p:txBody>
      </p:sp>
      <p:sp>
        <p:nvSpPr>
          <p:cNvPr id="3" name="Tijdelijke aanduiding voor tekst 2">
            <a:extLst>
              <a:ext uri="{FF2B5EF4-FFF2-40B4-BE49-F238E27FC236}">
                <a16:creationId xmlns:a16="http://schemas.microsoft.com/office/drawing/2014/main" id="{DC84661C-DC2C-7546-86DD-D7B0D7DC1CD5}"/>
              </a:ext>
            </a:extLst>
          </p:cNvPr>
          <p:cNvSpPr>
            <a:spLocks noGrp="1"/>
          </p:cNvSpPr>
          <p:nvPr>
            <p:ph type="body" idx="1"/>
          </p:nvPr>
        </p:nvSpPr>
        <p:spPr>
          <a:xfrm>
            <a:off x="5125137" y="880821"/>
            <a:ext cx="6265088" cy="685800"/>
          </a:xfrm>
        </p:spPr>
        <p:txBody>
          <a:bodyPr/>
          <a:lstStyle/>
          <a:p>
            <a:r>
              <a:rPr lang="nl-NL" dirty="0"/>
              <a:t>PIECE:</a:t>
            </a:r>
          </a:p>
        </p:txBody>
      </p:sp>
      <p:sp>
        <p:nvSpPr>
          <p:cNvPr id="4" name="Tijdelijke aanduiding voor inhoud 3">
            <a:extLst>
              <a:ext uri="{FF2B5EF4-FFF2-40B4-BE49-F238E27FC236}">
                <a16:creationId xmlns:a16="http://schemas.microsoft.com/office/drawing/2014/main" id="{DF19998F-2E0B-6E4F-BA7C-42370D57043F}"/>
              </a:ext>
            </a:extLst>
          </p:cNvPr>
          <p:cNvSpPr>
            <a:spLocks noGrp="1"/>
          </p:cNvSpPr>
          <p:nvPr>
            <p:ph sz="half" idx="2"/>
          </p:nvPr>
        </p:nvSpPr>
        <p:spPr>
          <a:xfrm>
            <a:off x="5125305" y="1488986"/>
            <a:ext cx="6264350" cy="874930"/>
          </a:xfrm>
        </p:spPr>
        <p:txBody>
          <a:bodyPr/>
          <a:lstStyle/>
          <a:p>
            <a:pPr marL="0" indent="0">
              <a:buNone/>
            </a:pPr>
            <a:r>
              <a:rPr lang="nl-NL" dirty="0"/>
              <a:t>Term uit de graffiti voor een grote muurschildering</a:t>
            </a:r>
          </a:p>
        </p:txBody>
      </p:sp>
      <p:sp>
        <p:nvSpPr>
          <p:cNvPr id="5" name="Tijdelijke aanduiding voor tekst 4">
            <a:extLst>
              <a:ext uri="{FF2B5EF4-FFF2-40B4-BE49-F238E27FC236}">
                <a16:creationId xmlns:a16="http://schemas.microsoft.com/office/drawing/2014/main" id="{0EEAE16C-198B-FF48-8047-383223B62589}"/>
              </a:ext>
            </a:extLst>
          </p:cNvPr>
          <p:cNvSpPr>
            <a:spLocks noGrp="1"/>
          </p:cNvSpPr>
          <p:nvPr>
            <p:ph type="body" sz="quarter" idx="3"/>
          </p:nvPr>
        </p:nvSpPr>
        <p:spPr>
          <a:xfrm>
            <a:off x="5118447" y="3760317"/>
            <a:ext cx="6264414" cy="685800"/>
          </a:xfrm>
        </p:spPr>
        <p:txBody>
          <a:bodyPr/>
          <a:lstStyle/>
          <a:p>
            <a:r>
              <a:rPr lang="nl-NL" dirty="0"/>
              <a:t>stencils</a:t>
            </a:r>
          </a:p>
        </p:txBody>
      </p:sp>
      <p:sp>
        <p:nvSpPr>
          <p:cNvPr id="6" name="Tijdelijke aanduiding voor inhoud 5">
            <a:extLst>
              <a:ext uri="{FF2B5EF4-FFF2-40B4-BE49-F238E27FC236}">
                <a16:creationId xmlns:a16="http://schemas.microsoft.com/office/drawing/2014/main" id="{C158EE42-C2FC-4E42-AB60-D59930E7F64E}"/>
              </a:ext>
            </a:extLst>
          </p:cNvPr>
          <p:cNvSpPr>
            <a:spLocks noGrp="1"/>
          </p:cNvSpPr>
          <p:nvPr>
            <p:ph sz="quarter" idx="4"/>
          </p:nvPr>
        </p:nvSpPr>
        <p:spPr/>
        <p:txBody>
          <a:bodyPr/>
          <a:lstStyle/>
          <a:p>
            <a:pPr marL="0" indent="0">
              <a:buNone/>
            </a:pPr>
            <a:r>
              <a:rPr lang="nl-NL" dirty="0"/>
              <a:t>Muurschilderingen die zijn gemaakt a.d.h.v. sjablonen </a:t>
            </a:r>
          </a:p>
        </p:txBody>
      </p:sp>
      <p:sp>
        <p:nvSpPr>
          <p:cNvPr id="7" name="Tijdelijke aanduiding voor tekst 4">
            <a:extLst>
              <a:ext uri="{FF2B5EF4-FFF2-40B4-BE49-F238E27FC236}">
                <a16:creationId xmlns:a16="http://schemas.microsoft.com/office/drawing/2014/main" id="{9E86A7DD-09B6-B84D-B7E2-11E34C135E7D}"/>
              </a:ext>
            </a:extLst>
          </p:cNvPr>
          <p:cNvSpPr txBox="1">
            <a:spLocks/>
          </p:cNvSpPr>
          <p:nvPr/>
        </p:nvSpPr>
        <p:spPr>
          <a:xfrm>
            <a:off x="5125273" y="2139970"/>
            <a:ext cx="6264414"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nl-NL" dirty="0" err="1"/>
              <a:t>Over-all</a:t>
            </a:r>
            <a:r>
              <a:rPr lang="nl-NL" dirty="0"/>
              <a:t> compositie</a:t>
            </a:r>
          </a:p>
        </p:txBody>
      </p:sp>
      <p:sp>
        <p:nvSpPr>
          <p:cNvPr id="8" name="Tekstvak 7">
            <a:extLst>
              <a:ext uri="{FF2B5EF4-FFF2-40B4-BE49-F238E27FC236}">
                <a16:creationId xmlns:a16="http://schemas.microsoft.com/office/drawing/2014/main" id="{C55F33BF-216E-3348-863F-9B115FA5F19A}"/>
              </a:ext>
            </a:extLst>
          </p:cNvPr>
          <p:cNvSpPr txBox="1"/>
          <p:nvPr/>
        </p:nvSpPr>
        <p:spPr>
          <a:xfrm>
            <a:off x="5125137" y="2814413"/>
            <a:ext cx="4561788" cy="923330"/>
          </a:xfrm>
          <a:prstGeom prst="rect">
            <a:avLst/>
          </a:prstGeom>
          <a:noFill/>
        </p:spPr>
        <p:txBody>
          <a:bodyPr wrap="square" rtlCol="0">
            <a:spAutoFit/>
          </a:bodyPr>
          <a:lstStyle/>
          <a:p>
            <a:r>
              <a:rPr lang="nl-NL" dirty="0"/>
              <a:t>Een doek wat helemaal is beschilderd maar de compositie geen aanwijzing geeft welke kant je op móet kijken  </a:t>
            </a:r>
          </a:p>
        </p:txBody>
      </p:sp>
    </p:spTree>
    <p:extLst>
      <p:ext uri="{BB962C8B-B14F-4D97-AF65-F5344CB8AC3E}">
        <p14:creationId xmlns:p14="http://schemas.microsoft.com/office/powerpoint/2010/main" val="386085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dissolv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dissolve">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DFB0F-3F1F-2347-AA76-46376A1BB8E5}"/>
              </a:ext>
            </a:extLst>
          </p:cNvPr>
          <p:cNvSpPr>
            <a:spLocks noGrp="1"/>
          </p:cNvSpPr>
          <p:nvPr>
            <p:ph type="ctrTitle"/>
          </p:nvPr>
        </p:nvSpPr>
        <p:spPr/>
        <p:txBody>
          <a:bodyPr>
            <a:normAutofit fontScale="90000"/>
          </a:bodyPr>
          <a:lstStyle/>
          <a:p>
            <a:r>
              <a:rPr lang="nl-NL" sz="13800" dirty="0">
                <a:solidFill>
                  <a:srgbClr val="FFFF00"/>
                </a:solidFill>
              </a:rPr>
              <a:t>EINDE</a:t>
            </a:r>
            <a:r>
              <a:rPr lang="nl-NL" dirty="0"/>
              <a:t> </a:t>
            </a:r>
          </a:p>
        </p:txBody>
      </p:sp>
      <p:sp>
        <p:nvSpPr>
          <p:cNvPr id="3" name="Ondertitel 2">
            <a:extLst>
              <a:ext uri="{FF2B5EF4-FFF2-40B4-BE49-F238E27FC236}">
                <a16:creationId xmlns:a16="http://schemas.microsoft.com/office/drawing/2014/main" id="{1911A379-2641-CE44-BB7E-E69788E4F8F9}"/>
              </a:ext>
            </a:extLst>
          </p:cNvPr>
          <p:cNvSpPr>
            <a:spLocks noGrp="1"/>
          </p:cNvSpPr>
          <p:nvPr>
            <p:ph type="subTitle" idx="1"/>
          </p:nvPr>
        </p:nvSpPr>
        <p:spPr/>
        <p:txBody>
          <a:bodyPr/>
          <a:lstStyle/>
          <a:p>
            <a:r>
              <a:rPr lang="nl-NL" dirty="0"/>
              <a:t>NOG VRAGEN? OPMERKINGEN </a:t>
            </a:r>
          </a:p>
        </p:txBody>
      </p:sp>
    </p:spTree>
    <p:extLst>
      <p:ext uri="{BB962C8B-B14F-4D97-AF65-F5344CB8AC3E}">
        <p14:creationId xmlns:p14="http://schemas.microsoft.com/office/powerpoint/2010/main" val="2619448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48F37-4EAC-D84B-800E-1C622A0D91D7}"/>
              </a:ext>
            </a:extLst>
          </p:cNvPr>
          <p:cNvSpPr>
            <a:spLocks noGrp="1"/>
          </p:cNvSpPr>
          <p:nvPr>
            <p:ph type="ctrTitle"/>
          </p:nvPr>
        </p:nvSpPr>
        <p:spPr>
          <a:xfrm>
            <a:off x="1752748" y="1203146"/>
            <a:ext cx="8679915" cy="667696"/>
          </a:xfrm>
        </p:spPr>
        <p:txBody>
          <a:bodyPr>
            <a:normAutofit fontScale="90000"/>
          </a:bodyPr>
          <a:lstStyle/>
          <a:p>
            <a:r>
              <a:rPr lang="nl-NL" dirty="0"/>
              <a:t>WAT IS POSTMODERNISME?</a:t>
            </a:r>
          </a:p>
        </p:txBody>
      </p:sp>
      <p:sp>
        <p:nvSpPr>
          <p:cNvPr id="3" name="Ondertitel 2">
            <a:extLst>
              <a:ext uri="{FF2B5EF4-FFF2-40B4-BE49-F238E27FC236}">
                <a16:creationId xmlns:a16="http://schemas.microsoft.com/office/drawing/2014/main" id="{DBF6F412-8CBA-1042-B1FA-DD2A10B93D26}"/>
              </a:ext>
            </a:extLst>
          </p:cNvPr>
          <p:cNvSpPr>
            <a:spLocks noGrp="1"/>
          </p:cNvSpPr>
          <p:nvPr>
            <p:ph type="subTitle" idx="1"/>
          </p:nvPr>
        </p:nvSpPr>
        <p:spPr>
          <a:xfrm>
            <a:off x="1759237" y="2554014"/>
            <a:ext cx="8673427" cy="1513489"/>
          </a:xfrm>
        </p:spPr>
        <p:txBody>
          <a:bodyPr>
            <a:normAutofit/>
          </a:bodyPr>
          <a:lstStyle/>
          <a:p>
            <a:r>
              <a:rPr lang="nl-NL" dirty="0">
                <a:solidFill>
                  <a:schemeClr val="tx1"/>
                </a:solidFill>
              </a:rPr>
              <a:t>Stijlaanduiding in de kunsten die geldt als </a:t>
            </a:r>
            <a:r>
              <a:rPr lang="nl-NL" dirty="0">
                <a:solidFill>
                  <a:srgbClr val="FFFF00"/>
                </a:solidFill>
              </a:rPr>
              <a:t>tegenhanger/opvolger</a:t>
            </a:r>
            <a:r>
              <a:rPr lang="nl-NL" dirty="0">
                <a:solidFill>
                  <a:schemeClr val="tx1"/>
                </a:solidFill>
              </a:rPr>
              <a:t> van het modernisme. </a:t>
            </a:r>
          </a:p>
          <a:p>
            <a:r>
              <a:rPr lang="nl-NL" dirty="0">
                <a:solidFill>
                  <a:schemeClr val="tx1"/>
                </a:solidFill>
              </a:rPr>
              <a:t>Postmodernisten combineren vaan </a:t>
            </a:r>
            <a:r>
              <a:rPr lang="nl-NL" dirty="0">
                <a:solidFill>
                  <a:srgbClr val="FFFF00"/>
                </a:solidFill>
              </a:rPr>
              <a:t>stijlen</a:t>
            </a:r>
            <a:r>
              <a:rPr lang="nl-NL" dirty="0">
                <a:solidFill>
                  <a:schemeClr val="tx1"/>
                </a:solidFill>
              </a:rPr>
              <a:t> en “stellen” modernistische waarden als </a:t>
            </a:r>
            <a:r>
              <a:rPr lang="nl-NL" dirty="0">
                <a:solidFill>
                  <a:srgbClr val="FFFF00"/>
                </a:solidFill>
              </a:rPr>
              <a:t>originaliteit</a:t>
            </a:r>
            <a:r>
              <a:rPr lang="nl-NL" dirty="0">
                <a:solidFill>
                  <a:schemeClr val="tx1"/>
                </a:solidFill>
              </a:rPr>
              <a:t> – </a:t>
            </a:r>
            <a:r>
              <a:rPr lang="nl-NL" dirty="0">
                <a:solidFill>
                  <a:srgbClr val="FFFF00"/>
                </a:solidFill>
              </a:rPr>
              <a:t>vernieuwing</a:t>
            </a:r>
            <a:r>
              <a:rPr lang="nl-NL" dirty="0">
                <a:solidFill>
                  <a:schemeClr val="tx1"/>
                </a:solidFill>
              </a:rPr>
              <a:t> - </a:t>
            </a:r>
            <a:r>
              <a:rPr lang="nl-NL" dirty="0">
                <a:solidFill>
                  <a:srgbClr val="FFFF00"/>
                </a:solidFill>
              </a:rPr>
              <a:t>bestaan van waarheid</a:t>
            </a:r>
            <a:r>
              <a:rPr lang="nl-NL" dirty="0">
                <a:solidFill>
                  <a:schemeClr val="tx1"/>
                </a:solidFill>
              </a:rPr>
              <a:t>  ter discussie</a:t>
            </a:r>
          </a:p>
        </p:txBody>
      </p:sp>
      <p:sp>
        <p:nvSpPr>
          <p:cNvPr id="4" name="Tekstvak 3">
            <a:extLst>
              <a:ext uri="{FF2B5EF4-FFF2-40B4-BE49-F238E27FC236}">
                <a16:creationId xmlns:a16="http://schemas.microsoft.com/office/drawing/2014/main" id="{27122D6D-7055-DE42-A30F-23B4E146C4AC}"/>
              </a:ext>
            </a:extLst>
          </p:cNvPr>
          <p:cNvSpPr txBox="1"/>
          <p:nvPr/>
        </p:nvSpPr>
        <p:spPr>
          <a:xfrm>
            <a:off x="4102416" y="4067503"/>
            <a:ext cx="3980577" cy="415498"/>
          </a:xfrm>
          <a:prstGeom prst="rect">
            <a:avLst/>
          </a:prstGeom>
          <a:noFill/>
        </p:spPr>
        <p:txBody>
          <a:bodyPr wrap="none" rtlCol="0">
            <a:spAutoFit/>
          </a:bodyPr>
          <a:lstStyle/>
          <a:p>
            <a:pPr algn="ctr"/>
            <a:r>
              <a:rPr lang="nl-NL" sz="1050" dirty="0"/>
              <a:t>Kunstenaars  </a:t>
            </a:r>
          </a:p>
          <a:p>
            <a:pPr algn="ctr"/>
            <a:r>
              <a:rPr lang="nl-NL" sz="1050" dirty="0"/>
              <a:t>Jeff </a:t>
            </a:r>
            <a:r>
              <a:rPr lang="nl-NL" sz="1050" dirty="0" err="1"/>
              <a:t>Koons</a:t>
            </a:r>
            <a:r>
              <a:rPr lang="nl-NL" sz="1050" dirty="0"/>
              <a:t> – Robert </a:t>
            </a:r>
            <a:r>
              <a:rPr lang="nl-NL" sz="1050" dirty="0" err="1"/>
              <a:t>Venturi</a:t>
            </a:r>
            <a:r>
              <a:rPr lang="nl-NL" sz="1050" dirty="0"/>
              <a:t> – Grace Jones – Quentin </a:t>
            </a:r>
            <a:r>
              <a:rPr lang="nl-NL" sz="1050" dirty="0" err="1"/>
              <a:t>Tarentino</a:t>
            </a:r>
            <a:endParaRPr lang="nl-NL" sz="1050" dirty="0"/>
          </a:p>
        </p:txBody>
      </p:sp>
    </p:spTree>
    <p:extLst>
      <p:ext uri="{BB962C8B-B14F-4D97-AF65-F5344CB8AC3E}">
        <p14:creationId xmlns:p14="http://schemas.microsoft.com/office/powerpoint/2010/main" val="20177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dissolv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14B09-B814-7E49-815D-5DFF8B3A2B06}"/>
              </a:ext>
            </a:extLst>
          </p:cNvPr>
          <p:cNvSpPr>
            <a:spLocks noGrp="1"/>
          </p:cNvSpPr>
          <p:nvPr>
            <p:ph type="title"/>
          </p:nvPr>
        </p:nvSpPr>
        <p:spPr/>
        <p:txBody>
          <a:bodyPr/>
          <a:lstStyle/>
          <a:p>
            <a:r>
              <a:rPr lang="nl-NL" dirty="0"/>
              <a:t>GLOBALISERING</a:t>
            </a:r>
          </a:p>
        </p:txBody>
      </p:sp>
      <p:sp>
        <p:nvSpPr>
          <p:cNvPr id="3" name="Tijdelijke aanduiding voor inhoud 2">
            <a:extLst>
              <a:ext uri="{FF2B5EF4-FFF2-40B4-BE49-F238E27FC236}">
                <a16:creationId xmlns:a16="http://schemas.microsoft.com/office/drawing/2014/main" id="{9614B1F3-8864-204E-9D59-523BDEFA9287}"/>
              </a:ext>
            </a:extLst>
          </p:cNvPr>
          <p:cNvSpPr>
            <a:spLocks noGrp="1"/>
          </p:cNvSpPr>
          <p:nvPr>
            <p:ph idx="1"/>
          </p:nvPr>
        </p:nvSpPr>
        <p:spPr/>
        <p:txBody>
          <a:bodyPr>
            <a:normAutofit/>
          </a:bodyPr>
          <a:lstStyle/>
          <a:p>
            <a:pPr marL="0" indent="0" algn="ctr">
              <a:buNone/>
            </a:pPr>
            <a:r>
              <a:rPr lang="nl-NL" sz="3200" dirty="0">
                <a:solidFill>
                  <a:schemeClr val="accent1">
                    <a:lumMod val="75000"/>
                  </a:schemeClr>
                </a:solidFill>
              </a:rPr>
              <a:t>Handel, Migratie &amp; Communicatie</a:t>
            </a:r>
          </a:p>
          <a:p>
            <a:pPr marL="0" indent="0" algn="ctr">
              <a:buNone/>
            </a:pPr>
            <a:r>
              <a:rPr lang="nl-NL" sz="3200" dirty="0"/>
              <a:t>+  </a:t>
            </a:r>
          </a:p>
          <a:p>
            <a:pPr marL="0" indent="0" algn="ctr">
              <a:buNone/>
            </a:pPr>
            <a:r>
              <a:rPr lang="nl-NL" sz="3200" dirty="0"/>
              <a:t> </a:t>
            </a:r>
            <a:r>
              <a:rPr lang="nl-NL" sz="3200" dirty="0">
                <a:solidFill>
                  <a:schemeClr val="accent1">
                    <a:lumMod val="75000"/>
                  </a:schemeClr>
                </a:solidFill>
              </a:rPr>
              <a:t>Kunst</a:t>
            </a:r>
          </a:p>
          <a:p>
            <a:pPr marL="0" indent="0" algn="ctr">
              <a:buNone/>
            </a:pPr>
            <a:r>
              <a:rPr lang="nl-NL" sz="3200" dirty="0"/>
              <a:t>= verkopen en exposeren over de hele wereld </a:t>
            </a:r>
          </a:p>
        </p:txBody>
      </p:sp>
    </p:spTree>
    <p:extLst>
      <p:ext uri="{BB962C8B-B14F-4D97-AF65-F5344CB8AC3E}">
        <p14:creationId xmlns:p14="http://schemas.microsoft.com/office/powerpoint/2010/main" val="686826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E523F7D-B408-0D4B-9852-AAEAC657C73A}"/>
              </a:ext>
            </a:extLst>
          </p:cNvPr>
          <p:cNvSpPr>
            <a:spLocks noGrp="1"/>
          </p:cNvSpPr>
          <p:nvPr>
            <p:ph type="title"/>
          </p:nvPr>
        </p:nvSpPr>
        <p:spPr>
          <a:xfrm>
            <a:off x="885443" y="2284292"/>
            <a:ext cx="5776646" cy="637432"/>
          </a:xfrm>
        </p:spPr>
        <p:txBody>
          <a:bodyPr>
            <a:noAutofit/>
          </a:bodyPr>
          <a:lstStyle/>
          <a:p>
            <a:r>
              <a:rPr lang="nl-NL" sz="2800" dirty="0">
                <a:solidFill>
                  <a:srgbClr val="FFFF00"/>
                </a:solidFill>
              </a:rPr>
              <a:t>HIGH &amp; LOW ART: </a:t>
            </a:r>
            <a:r>
              <a:rPr lang="nl-NL" sz="2800" dirty="0"/>
              <a:t>HERHALING</a:t>
            </a:r>
          </a:p>
        </p:txBody>
      </p:sp>
      <p:sp>
        <p:nvSpPr>
          <p:cNvPr id="4" name="Tijdelijke aanduiding voor tekst 3">
            <a:extLst>
              <a:ext uri="{FF2B5EF4-FFF2-40B4-BE49-F238E27FC236}">
                <a16:creationId xmlns:a16="http://schemas.microsoft.com/office/drawing/2014/main" id="{57111C64-4721-3A46-AF95-8A56735725D8}"/>
              </a:ext>
            </a:extLst>
          </p:cNvPr>
          <p:cNvSpPr>
            <a:spLocks noGrp="1"/>
          </p:cNvSpPr>
          <p:nvPr>
            <p:ph type="body" sz="half" idx="2"/>
          </p:nvPr>
        </p:nvSpPr>
        <p:spPr>
          <a:xfrm>
            <a:off x="885443" y="3033790"/>
            <a:ext cx="5776646" cy="1785420"/>
          </a:xfrm>
        </p:spPr>
        <p:txBody>
          <a:bodyPr>
            <a:normAutofit lnSpcReduction="10000"/>
          </a:bodyPr>
          <a:lstStyle/>
          <a:p>
            <a:r>
              <a:rPr lang="nl-NL" dirty="0"/>
              <a:t>SOORTEN KUNST: </a:t>
            </a:r>
            <a:r>
              <a:rPr lang="nl-NL" dirty="0">
                <a:solidFill>
                  <a:srgbClr val="FFFF00"/>
                </a:solidFill>
              </a:rPr>
              <a:t>PUBLIC ART, STREET ART </a:t>
            </a:r>
          </a:p>
          <a:p>
            <a:r>
              <a:rPr lang="nl-NL" dirty="0">
                <a:solidFill>
                  <a:srgbClr val="FFFF00"/>
                </a:solidFill>
              </a:rPr>
              <a:t>SPEL </a:t>
            </a:r>
            <a:r>
              <a:rPr lang="nl-NL" dirty="0">
                <a:solidFill>
                  <a:schemeClr val="bg1"/>
                </a:solidFill>
              </a:rPr>
              <a:t>-</a:t>
            </a:r>
            <a:r>
              <a:rPr lang="nl-NL" dirty="0">
                <a:solidFill>
                  <a:srgbClr val="FFFF00"/>
                </a:solidFill>
              </a:rPr>
              <a:t> </a:t>
            </a:r>
            <a:r>
              <a:rPr lang="nl-NL" dirty="0"/>
              <a:t>MIX &amp; MATCH </a:t>
            </a:r>
          </a:p>
          <a:p>
            <a:r>
              <a:rPr lang="nl-NL" dirty="0"/>
              <a:t>BEGRIPPENKENNIS </a:t>
            </a:r>
          </a:p>
          <a:p>
            <a:r>
              <a:rPr lang="nl-NL" dirty="0"/>
              <a:t>AFSLUITING – VRAGEN?</a:t>
            </a:r>
          </a:p>
          <a:p>
            <a:endParaRPr lang="nl-NL" dirty="0"/>
          </a:p>
        </p:txBody>
      </p:sp>
      <p:sp>
        <p:nvSpPr>
          <p:cNvPr id="5" name="Tekstvak 4">
            <a:extLst>
              <a:ext uri="{FF2B5EF4-FFF2-40B4-BE49-F238E27FC236}">
                <a16:creationId xmlns:a16="http://schemas.microsoft.com/office/drawing/2014/main" id="{E389699F-29F9-9440-9423-A65D644B003F}"/>
              </a:ext>
            </a:extLst>
          </p:cNvPr>
          <p:cNvSpPr txBox="1"/>
          <p:nvPr/>
        </p:nvSpPr>
        <p:spPr>
          <a:xfrm>
            <a:off x="-2890345" y="903890"/>
            <a:ext cx="2627001" cy="369332"/>
          </a:xfrm>
          <a:prstGeom prst="rect">
            <a:avLst/>
          </a:prstGeom>
          <a:noFill/>
        </p:spPr>
        <p:txBody>
          <a:bodyPr wrap="none" rtlCol="0">
            <a:spAutoFit/>
          </a:bodyPr>
          <a:lstStyle/>
          <a:p>
            <a:r>
              <a:rPr lang="nl-NL" dirty="0"/>
              <a:t>THINGS TO DO TODAY</a:t>
            </a:r>
          </a:p>
        </p:txBody>
      </p:sp>
      <p:sp>
        <p:nvSpPr>
          <p:cNvPr id="6" name="Tekstvak 5">
            <a:extLst>
              <a:ext uri="{FF2B5EF4-FFF2-40B4-BE49-F238E27FC236}">
                <a16:creationId xmlns:a16="http://schemas.microsoft.com/office/drawing/2014/main" id="{E497950A-A498-F241-963C-25A671BA034B}"/>
              </a:ext>
            </a:extLst>
          </p:cNvPr>
          <p:cNvSpPr txBox="1"/>
          <p:nvPr/>
        </p:nvSpPr>
        <p:spPr>
          <a:xfrm>
            <a:off x="2060028" y="1802895"/>
            <a:ext cx="3817071" cy="369332"/>
          </a:xfrm>
          <a:prstGeom prst="rect">
            <a:avLst/>
          </a:prstGeom>
          <a:noFill/>
        </p:spPr>
        <p:txBody>
          <a:bodyPr wrap="none" rtlCol="0">
            <a:spAutoFit/>
          </a:bodyPr>
          <a:lstStyle/>
          <a:p>
            <a:r>
              <a:rPr lang="nl-NL" dirty="0">
                <a:solidFill>
                  <a:schemeClr val="bg1"/>
                </a:solidFill>
              </a:rPr>
              <a:t>WAT GAAN WE VANDAAG DOEN:</a:t>
            </a:r>
          </a:p>
        </p:txBody>
      </p:sp>
      <p:pic>
        <p:nvPicPr>
          <p:cNvPr id="13" name="Afbeelding 12">
            <a:extLst>
              <a:ext uri="{FF2B5EF4-FFF2-40B4-BE49-F238E27FC236}">
                <a16:creationId xmlns:a16="http://schemas.microsoft.com/office/drawing/2014/main" id="{529CAC16-F242-2744-BB49-21552899EF8D}"/>
              </a:ext>
            </a:extLst>
          </p:cNvPr>
          <p:cNvPicPr>
            <a:picLocks noChangeAspect="1"/>
          </p:cNvPicPr>
          <p:nvPr/>
        </p:nvPicPr>
        <p:blipFill rotWithShape="1">
          <a:blip r:embed="rId2"/>
          <a:srcRect l="1691" r="2126"/>
          <a:stretch/>
        </p:blipFill>
        <p:spPr>
          <a:xfrm>
            <a:off x="6662089" y="409231"/>
            <a:ext cx="5448715" cy="6039538"/>
          </a:xfrm>
          <a:prstGeom prst="rect">
            <a:avLst/>
          </a:prstGeom>
        </p:spPr>
      </p:pic>
    </p:spTree>
    <p:extLst>
      <p:ext uri="{BB962C8B-B14F-4D97-AF65-F5344CB8AC3E}">
        <p14:creationId xmlns:p14="http://schemas.microsoft.com/office/powerpoint/2010/main" val="29988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7D00D8D-634A-2B4C-B08F-1DCF6F9099C8}"/>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7514935" y="213456"/>
            <a:ext cx="4359120" cy="6431087"/>
          </a:xfrm>
        </p:spPr>
      </p:pic>
      <p:sp>
        <p:nvSpPr>
          <p:cNvPr id="3" name="Titel 2">
            <a:extLst>
              <a:ext uri="{FF2B5EF4-FFF2-40B4-BE49-F238E27FC236}">
                <a16:creationId xmlns:a16="http://schemas.microsoft.com/office/drawing/2014/main" id="{A2F98E5B-1BF4-BB4B-9B27-A05074BF7B9E}"/>
              </a:ext>
            </a:extLst>
          </p:cNvPr>
          <p:cNvSpPr>
            <a:spLocks noGrp="1"/>
          </p:cNvSpPr>
          <p:nvPr>
            <p:ph type="title"/>
          </p:nvPr>
        </p:nvSpPr>
        <p:spPr>
          <a:xfrm>
            <a:off x="885443" y="2134956"/>
            <a:ext cx="5776646" cy="1178032"/>
          </a:xfrm>
        </p:spPr>
        <p:txBody>
          <a:bodyPr>
            <a:normAutofit fontScale="90000"/>
          </a:bodyPr>
          <a:lstStyle/>
          <a:p>
            <a:r>
              <a:rPr lang="nl-NL" sz="4800" dirty="0">
                <a:solidFill>
                  <a:srgbClr val="FFFF00"/>
                </a:solidFill>
              </a:rPr>
              <a:t>HIGH ART</a:t>
            </a:r>
            <a:br>
              <a:rPr lang="nl-NL" sz="4800" dirty="0"/>
            </a:br>
            <a:r>
              <a:rPr lang="nl-NL" sz="2700" dirty="0" err="1"/>
              <a:t>b.v</a:t>
            </a:r>
            <a:r>
              <a:rPr lang="nl-NL" sz="2700" dirty="0"/>
              <a:t> kunst in instituten </a:t>
            </a:r>
            <a:endParaRPr lang="nl-NL" sz="4800" dirty="0"/>
          </a:p>
        </p:txBody>
      </p:sp>
      <p:sp>
        <p:nvSpPr>
          <p:cNvPr id="4" name="Tijdelijke aanduiding voor tekst 3">
            <a:extLst>
              <a:ext uri="{FF2B5EF4-FFF2-40B4-BE49-F238E27FC236}">
                <a16:creationId xmlns:a16="http://schemas.microsoft.com/office/drawing/2014/main" id="{40DAD54F-4E8F-3847-AECD-54B99D8DB661}"/>
              </a:ext>
            </a:extLst>
          </p:cNvPr>
          <p:cNvSpPr>
            <a:spLocks noGrp="1"/>
          </p:cNvSpPr>
          <p:nvPr>
            <p:ph type="body" sz="half" idx="2"/>
          </p:nvPr>
        </p:nvSpPr>
        <p:spPr/>
        <p:txBody>
          <a:bodyPr>
            <a:normAutofit/>
          </a:bodyPr>
          <a:lstStyle/>
          <a:p>
            <a:r>
              <a:rPr lang="nl-NL" sz="3200" dirty="0">
                <a:solidFill>
                  <a:srgbClr val="FFFF00"/>
                </a:solidFill>
              </a:rPr>
              <a:t>LOW ART </a:t>
            </a:r>
          </a:p>
          <a:p>
            <a:r>
              <a:rPr lang="nl-NL" sz="1400" dirty="0" err="1"/>
              <a:t>b.v</a:t>
            </a:r>
            <a:r>
              <a:rPr lang="nl-NL" sz="1400" dirty="0"/>
              <a:t> kunst in de publieke ruimte</a:t>
            </a:r>
          </a:p>
        </p:txBody>
      </p:sp>
    </p:spTree>
    <p:extLst>
      <p:ext uri="{BB962C8B-B14F-4D97-AF65-F5344CB8AC3E}">
        <p14:creationId xmlns:p14="http://schemas.microsoft.com/office/powerpoint/2010/main" val="31857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47F1A-9C55-514B-B2CF-E37A1680F1A9}"/>
              </a:ext>
            </a:extLst>
          </p:cNvPr>
          <p:cNvSpPr>
            <a:spLocks noGrp="1"/>
          </p:cNvSpPr>
          <p:nvPr>
            <p:ph type="ctrTitle"/>
          </p:nvPr>
        </p:nvSpPr>
        <p:spPr/>
        <p:txBody>
          <a:bodyPr/>
          <a:lstStyle/>
          <a:p>
            <a:r>
              <a:rPr lang="nl-NL" dirty="0">
                <a:solidFill>
                  <a:srgbClr val="FFFF00"/>
                </a:solidFill>
              </a:rPr>
              <a:t>VRAAG VOOR JULLIE</a:t>
            </a:r>
          </a:p>
        </p:txBody>
      </p:sp>
      <p:sp>
        <p:nvSpPr>
          <p:cNvPr id="3" name="Ondertitel 2">
            <a:extLst>
              <a:ext uri="{FF2B5EF4-FFF2-40B4-BE49-F238E27FC236}">
                <a16:creationId xmlns:a16="http://schemas.microsoft.com/office/drawing/2014/main" id="{9154A508-DB09-4548-8E38-58DCBB91DF9B}"/>
              </a:ext>
            </a:extLst>
          </p:cNvPr>
          <p:cNvSpPr>
            <a:spLocks noGrp="1"/>
          </p:cNvSpPr>
          <p:nvPr>
            <p:ph type="subTitle" idx="1"/>
          </p:nvPr>
        </p:nvSpPr>
        <p:spPr/>
        <p:txBody>
          <a:bodyPr/>
          <a:lstStyle/>
          <a:p>
            <a:r>
              <a:rPr lang="nl-NL" dirty="0"/>
              <a:t>Kan Lage Kunst , Hoge Kunst worden? </a:t>
            </a:r>
          </a:p>
        </p:txBody>
      </p:sp>
    </p:spTree>
    <p:extLst>
      <p:ext uri="{BB962C8B-B14F-4D97-AF65-F5344CB8AC3E}">
        <p14:creationId xmlns:p14="http://schemas.microsoft.com/office/powerpoint/2010/main" val="706476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E5245-BC65-CA4E-84CA-858C223B2083}"/>
              </a:ext>
            </a:extLst>
          </p:cNvPr>
          <p:cNvSpPr>
            <a:spLocks noGrp="1"/>
          </p:cNvSpPr>
          <p:nvPr>
            <p:ph type="title"/>
          </p:nvPr>
        </p:nvSpPr>
        <p:spPr/>
        <p:txBody>
          <a:bodyPr/>
          <a:lstStyle/>
          <a:p>
            <a:r>
              <a:rPr lang="nl-NL" dirty="0"/>
              <a:t>THINGS TO KNOW:</a:t>
            </a:r>
          </a:p>
        </p:txBody>
      </p:sp>
      <p:sp>
        <p:nvSpPr>
          <p:cNvPr id="5" name="Rectangle 1">
            <a:extLst>
              <a:ext uri="{FF2B5EF4-FFF2-40B4-BE49-F238E27FC236}">
                <a16:creationId xmlns:a16="http://schemas.microsoft.com/office/drawing/2014/main" id="{4FBE2AAD-6904-FA4D-AB00-97F2412EB2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rPr>
              <a:t>Kunst kan zichzelf beter verspreiden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Tijdelijke aanduiding voor inhoud 8">
            <a:extLst>
              <a:ext uri="{FF2B5EF4-FFF2-40B4-BE49-F238E27FC236}">
                <a16:creationId xmlns:a16="http://schemas.microsoft.com/office/drawing/2014/main" id="{252F0BE9-58DA-E448-AE10-01B0BADE881F}"/>
              </a:ext>
            </a:extLst>
          </p:cNvPr>
          <p:cNvSpPr>
            <a:spLocks noGrp="1"/>
          </p:cNvSpPr>
          <p:nvPr>
            <p:ph idx="1"/>
          </p:nvPr>
        </p:nvSpPr>
        <p:spPr>
          <a:xfrm>
            <a:off x="4413427" y="2024818"/>
            <a:ext cx="2596047" cy="3106656"/>
          </a:xfrm>
        </p:spPr>
        <p:txBody>
          <a:bodyPr>
            <a:normAutofit/>
          </a:bodyPr>
          <a:lstStyle/>
          <a:p>
            <a:r>
              <a:rPr lang="nl-NL" sz="2400" dirty="0"/>
              <a:t>RECYCLING </a:t>
            </a:r>
          </a:p>
          <a:p>
            <a:r>
              <a:rPr lang="nl-NL" sz="2400" dirty="0"/>
              <a:t>ORIGINALITEIT </a:t>
            </a:r>
          </a:p>
          <a:p>
            <a:r>
              <a:rPr lang="nl-NL" sz="2400" dirty="0"/>
              <a:t>GRENS TUSSEN HOGE &amp; LAGE KUNST </a:t>
            </a:r>
          </a:p>
        </p:txBody>
      </p:sp>
      <p:sp>
        <p:nvSpPr>
          <p:cNvPr id="10" name="Tekstvak 9">
            <a:extLst>
              <a:ext uri="{FF2B5EF4-FFF2-40B4-BE49-F238E27FC236}">
                <a16:creationId xmlns:a16="http://schemas.microsoft.com/office/drawing/2014/main" id="{32F221C5-BC23-7844-9DC0-15B08E486CA9}"/>
              </a:ext>
            </a:extLst>
          </p:cNvPr>
          <p:cNvSpPr txBox="1"/>
          <p:nvPr/>
        </p:nvSpPr>
        <p:spPr>
          <a:xfrm>
            <a:off x="7067740" y="2473731"/>
            <a:ext cx="5818042" cy="830997"/>
          </a:xfrm>
          <a:prstGeom prst="rect">
            <a:avLst/>
          </a:prstGeom>
          <a:noFill/>
        </p:spPr>
        <p:txBody>
          <a:bodyPr wrap="square" rtlCol="0">
            <a:spAutoFit/>
          </a:bodyPr>
          <a:lstStyle/>
          <a:p>
            <a:r>
              <a:rPr lang="nl-NL" sz="1200" dirty="0"/>
              <a:t>Kijken wat er is, dat gebruiken </a:t>
            </a:r>
          </a:p>
          <a:p>
            <a:endParaRPr lang="nl-NL" sz="1200" dirty="0"/>
          </a:p>
          <a:p>
            <a:endParaRPr lang="nl-NL" sz="1200" dirty="0"/>
          </a:p>
          <a:p>
            <a:endParaRPr lang="nl-NL" sz="1200" dirty="0"/>
          </a:p>
        </p:txBody>
      </p:sp>
      <p:sp>
        <p:nvSpPr>
          <p:cNvPr id="11" name="Tekstvak 10">
            <a:extLst>
              <a:ext uri="{FF2B5EF4-FFF2-40B4-BE49-F238E27FC236}">
                <a16:creationId xmlns:a16="http://schemas.microsoft.com/office/drawing/2014/main" id="{4E8C82BA-CEB7-3A41-8779-BD7A924F5671}"/>
              </a:ext>
            </a:extLst>
          </p:cNvPr>
          <p:cNvSpPr txBox="1"/>
          <p:nvPr/>
        </p:nvSpPr>
        <p:spPr>
          <a:xfrm>
            <a:off x="7067740" y="3039537"/>
            <a:ext cx="1361270" cy="538609"/>
          </a:xfrm>
          <a:prstGeom prst="rect">
            <a:avLst/>
          </a:prstGeom>
          <a:noFill/>
        </p:spPr>
        <p:txBody>
          <a:bodyPr wrap="none" rtlCol="0">
            <a:spAutoFit/>
          </a:bodyPr>
          <a:lstStyle/>
          <a:p>
            <a:r>
              <a:rPr lang="nl-NL" sz="1050" dirty="0"/>
              <a:t>Alles is al gedaan </a:t>
            </a:r>
          </a:p>
          <a:p>
            <a:endParaRPr lang="nl-NL" dirty="0"/>
          </a:p>
        </p:txBody>
      </p:sp>
      <p:sp>
        <p:nvSpPr>
          <p:cNvPr id="12" name="Tekstvak 11">
            <a:extLst>
              <a:ext uri="{FF2B5EF4-FFF2-40B4-BE49-F238E27FC236}">
                <a16:creationId xmlns:a16="http://schemas.microsoft.com/office/drawing/2014/main" id="{65CFB370-B06B-DB45-B11C-BD5AA87CDB3A}"/>
              </a:ext>
            </a:extLst>
          </p:cNvPr>
          <p:cNvSpPr txBox="1"/>
          <p:nvPr/>
        </p:nvSpPr>
        <p:spPr>
          <a:xfrm>
            <a:off x="7067740" y="3569920"/>
            <a:ext cx="4612160" cy="538609"/>
          </a:xfrm>
          <a:prstGeom prst="rect">
            <a:avLst/>
          </a:prstGeom>
          <a:noFill/>
        </p:spPr>
        <p:txBody>
          <a:bodyPr wrap="none" rtlCol="0">
            <a:spAutoFit/>
          </a:bodyPr>
          <a:lstStyle/>
          <a:p>
            <a:r>
              <a:rPr lang="nl-NL" sz="1100" dirty="0"/>
              <a:t>Kunst op verschillende plekken: minder instituut tegenover publiek </a:t>
            </a:r>
          </a:p>
          <a:p>
            <a:endParaRPr lang="nl-NL" dirty="0"/>
          </a:p>
        </p:txBody>
      </p:sp>
    </p:spTree>
    <p:extLst>
      <p:ext uri="{BB962C8B-B14F-4D97-AF65-F5344CB8AC3E}">
        <p14:creationId xmlns:p14="http://schemas.microsoft.com/office/powerpoint/2010/main" val="39666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dissolv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dissolv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dissolve">
                                      <p:cBhvr>
                                        <p:cTn id="2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032EA-16BC-7746-9BAE-991EBF85593B}"/>
              </a:ext>
            </a:extLst>
          </p:cNvPr>
          <p:cNvSpPr>
            <a:spLocks noGrp="1"/>
          </p:cNvSpPr>
          <p:nvPr>
            <p:ph type="title"/>
          </p:nvPr>
        </p:nvSpPr>
        <p:spPr/>
        <p:txBody>
          <a:bodyPr/>
          <a:lstStyle/>
          <a:p>
            <a:r>
              <a:rPr lang="nl-NL" dirty="0"/>
              <a:t>WAT IS </a:t>
            </a:r>
            <a:r>
              <a:rPr lang="nl-NL" dirty="0">
                <a:solidFill>
                  <a:srgbClr val="FFFF00"/>
                </a:solidFill>
              </a:rPr>
              <a:t>PUBLIC ART?</a:t>
            </a:r>
          </a:p>
        </p:txBody>
      </p:sp>
      <p:sp>
        <p:nvSpPr>
          <p:cNvPr id="3" name="Tijdelijke aanduiding voor tekst 2">
            <a:extLst>
              <a:ext uri="{FF2B5EF4-FFF2-40B4-BE49-F238E27FC236}">
                <a16:creationId xmlns:a16="http://schemas.microsoft.com/office/drawing/2014/main" id="{9F22AD57-02F0-0640-AD46-4CF6D60CA374}"/>
              </a:ext>
            </a:extLst>
          </p:cNvPr>
          <p:cNvSpPr>
            <a:spLocks noGrp="1"/>
          </p:cNvSpPr>
          <p:nvPr>
            <p:ph type="body" idx="1"/>
          </p:nvPr>
        </p:nvSpPr>
        <p:spPr/>
        <p:txBody>
          <a:bodyPr>
            <a:normAutofit/>
          </a:bodyPr>
          <a:lstStyle/>
          <a:p>
            <a:r>
              <a:rPr lang="nl-NL" sz="3200" dirty="0"/>
              <a:t>WAT IS </a:t>
            </a:r>
            <a:r>
              <a:rPr lang="nl-NL" sz="3200" dirty="0">
                <a:solidFill>
                  <a:srgbClr val="FFFF00"/>
                </a:solidFill>
              </a:rPr>
              <a:t>STREET ART? </a:t>
            </a:r>
          </a:p>
        </p:txBody>
      </p:sp>
      <p:sp>
        <p:nvSpPr>
          <p:cNvPr id="4" name="Tekstvak 3">
            <a:extLst>
              <a:ext uri="{FF2B5EF4-FFF2-40B4-BE49-F238E27FC236}">
                <a16:creationId xmlns:a16="http://schemas.microsoft.com/office/drawing/2014/main" id="{CA27A543-FFD0-1B41-B748-9238324BE688}"/>
              </a:ext>
            </a:extLst>
          </p:cNvPr>
          <p:cNvSpPr txBox="1"/>
          <p:nvPr/>
        </p:nvSpPr>
        <p:spPr>
          <a:xfrm>
            <a:off x="4673591" y="1334814"/>
            <a:ext cx="2844818" cy="400110"/>
          </a:xfrm>
          <a:prstGeom prst="rect">
            <a:avLst/>
          </a:prstGeom>
          <a:noFill/>
        </p:spPr>
        <p:txBody>
          <a:bodyPr wrap="none" rtlCol="0">
            <a:spAutoFit/>
          </a:bodyPr>
          <a:lstStyle/>
          <a:p>
            <a:r>
              <a:rPr lang="nl-NL" sz="2000" dirty="0">
                <a:solidFill>
                  <a:schemeClr val="bg1"/>
                </a:solidFill>
              </a:rPr>
              <a:t>VRAGEN VOOR JULLIE</a:t>
            </a:r>
          </a:p>
        </p:txBody>
      </p:sp>
    </p:spTree>
    <p:extLst>
      <p:ext uri="{BB962C8B-B14F-4D97-AF65-F5344CB8AC3E}">
        <p14:creationId xmlns:p14="http://schemas.microsoft.com/office/powerpoint/2010/main" val="197453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ECEC8-D226-2E4C-A3BC-6D5343EC4BB4}"/>
              </a:ext>
            </a:extLst>
          </p:cNvPr>
          <p:cNvSpPr>
            <a:spLocks noGrp="1"/>
          </p:cNvSpPr>
          <p:nvPr>
            <p:ph type="title"/>
          </p:nvPr>
        </p:nvSpPr>
        <p:spPr>
          <a:xfrm>
            <a:off x="3344215" y="1801461"/>
            <a:ext cx="5490224" cy="1383770"/>
          </a:xfrm>
        </p:spPr>
        <p:txBody>
          <a:bodyPr>
            <a:noAutofit/>
          </a:bodyPr>
          <a:lstStyle/>
          <a:p>
            <a:r>
              <a:rPr lang="nl-NL" sz="2000" dirty="0">
                <a:solidFill>
                  <a:srgbClr val="FFFF00"/>
                </a:solidFill>
              </a:rPr>
              <a:t>Public Art </a:t>
            </a:r>
            <a:r>
              <a:rPr lang="nl-NL" sz="2000" dirty="0">
                <a:solidFill>
                  <a:schemeClr val="bg1"/>
                </a:solidFill>
              </a:rPr>
              <a:t>is een kunstwerk wat in de openbare ruimte staat. Het is “publiek” omdat het in bereikbaar is voor iedereen. Public Art kan ook in verschillende soorten vormen te zien zijn, zoals bijv. installatiekunst of een sculptuur. </a:t>
            </a:r>
          </a:p>
        </p:txBody>
      </p:sp>
      <p:sp>
        <p:nvSpPr>
          <p:cNvPr id="3" name="Tijdelijke aanduiding voor tekst 2">
            <a:extLst>
              <a:ext uri="{FF2B5EF4-FFF2-40B4-BE49-F238E27FC236}">
                <a16:creationId xmlns:a16="http://schemas.microsoft.com/office/drawing/2014/main" id="{AF3B8B70-C04D-674A-9D12-7458EDB5E9F8}"/>
              </a:ext>
            </a:extLst>
          </p:cNvPr>
          <p:cNvSpPr>
            <a:spLocks noGrp="1"/>
          </p:cNvSpPr>
          <p:nvPr>
            <p:ph type="body" idx="1"/>
          </p:nvPr>
        </p:nvSpPr>
        <p:spPr>
          <a:xfrm>
            <a:off x="3344215" y="3672770"/>
            <a:ext cx="5490223" cy="1383770"/>
          </a:xfrm>
        </p:spPr>
        <p:txBody>
          <a:bodyPr>
            <a:normAutofit fontScale="85000" lnSpcReduction="10000"/>
          </a:bodyPr>
          <a:lstStyle/>
          <a:p>
            <a:r>
              <a:rPr lang="nl-NL" sz="1600" dirty="0">
                <a:solidFill>
                  <a:srgbClr val="FFFF00"/>
                </a:solidFill>
              </a:rPr>
              <a:t>Street Art </a:t>
            </a:r>
            <a:r>
              <a:rPr lang="nl-NL" sz="1600" dirty="0">
                <a:solidFill>
                  <a:schemeClr val="bg1"/>
                </a:solidFill>
              </a:rPr>
              <a:t>is een vorm van kunst waarbij de kunstenaars de straten gebruiken als hun canvas. Dit kan zich uiten in allerlei soorten vormen van kunst bijvoorbeeld in de vorm van stickers, afbeeldingen, muurschilderingen of sjablonen. De kunst kan een politieke of maatschappelijke lading met zich mee dragen. </a:t>
            </a:r>
          </a:p>
        </p:txBody>
      </p:sp>
      <p:sp>
        <p:nvSpPr>
          <p:cNvPr id="4" name="Tekstvak 3">
            <a:extLst>
              <a:ext uri="{FF2B5EF4-FFF2-40B4-BE49-F238E27FC236}">
                <a16:creationId xmlns:a16="http://schemas.microsoft.com/office/drawing/2014/main" id="{0F39DFF0-B2F4-C14F-B0A4-A94CB46C3CBA}"/>
              </a:ext>
            </a:extLst>
          </p:cNvPr>
          <p:cNvSpPr txBox="1"/>
          <p:nvPr/>
        </p:nvSpPr>
        <p:spPr>
          <a:xfrm>
            <a:off x="5890393" y="3267982"/>
            <a:ext cx="397866" cy="369332"/>
          </a:xfrm>
          <a:prstGeom prst="rect">
            <a:avLst/>
          </a:prstGeom>
          <a:noFill/>
        </p:spPr>
        <p:txBody>
          <a:bodyPr wrap="none" rtlCol="0">
            <a:spAutoFit/>
          </a:bodyPr>
          <a:lstStyle/>
          <a:p>
            <a:r>
              <a:rPr lang="nl-NL" dirty="0">
                <a:solidFill>
                  <a:schemeClr val="bg1"/>
                </a:solidFill>
              </a:rPr>
              <a:t>&amp;</a:t>
            </a:r>
            <a:r>
              <a:rPr lang="nl-NL" dirty="0"/>
              <a:t> </a:t>
            </a:r>
          </a:p>
        </p:txBody>
      </p:sp>
      <p:sp>
        <p:nvSpPr>
          <p:cNvPr id="5" name="Tekstvak 4">
            <a:extLst>
              <a:ext uri="{FF2B5EF4-FFF2-40B4-BE49-F238E27FC236}">
                <a16:creationId xmlns:a16="http://schemas.microsoft.com/office/drawing/2014/main" id="{72B63A03-C5E6-094B-8CC8-83DBB26DC9EF}"/>
              </a:ext>
            </a:extLst>
          </p:cNvPr>
          <p:cNvSpPr txBox="1"/>
          <p:nvPr/>
        </p:nvSpPr>
        <p:spPr>
          <a:xfrm>
            <a:off x="5223642" y="1396673"/>
            <a:ext cx="1920462" cy="369332"/>
          </a:xfrm>
          <a:prstGeom prst="rect">
            <a:avLst/>
          </a:prstGeom>
          <a:noFill/>
        </p:spPr>
        <p:txBody>
          <a:bodyPr wrap="none" rtlCol="0">
            <a:spAutoFit/>
          </a:bodyPr>
          <a:lstStyle/>
          <a:p>
            <a:r>
              <a:rPr lang="nl-NL" dirty="0">
                <a:solidFill>
                  <a:schemeClr val="bg1"/>
                </a:solidFill>
              </a:rPr>
              <a:t>ANTWOORDEN:</a:t>
            </a:r>
          </a:p>
        </p:txBody>
      </p:sp>
    </p:spTree>
    <p:extLst>
      <p:ext uri="{BB962C8B-B14F-4D97-AF65-F5344CB8AC3E}">
        <p14:creationId xmlns:p14="http://schemas.microsoft.com/office/powerpoint/2010/main" val="420645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46</TotalTime>
  <Words>380</Words>
  <Application>Microsoft Macintosh PowerPoint</Application>
  <PresentationFormat>Breedbeeld</PresentationFormat>
  <Paragraphs>56</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Rockwell</vt:lpstr>
      <vt:lpstr>Wingdings</vt:lpstr>
      <vt:lpstr>Atlas</vt:lpstr>
      <vt:lpstr>POSTMODERN </vt:lpstr>
      <vt:lpstr>WAT IS POSTMODERNISME?</vt:lpstr>
      <vt:lpstr>GLOBALISERING</vt:lpstr>
      <vt:lpstr>HIGH &amp; LOW ART: HERHALING</vt:lpstr>
      <vt:lpstr>HIGH ART b.v kunst in instituten </vt:lpstr>
      <vt:lpstr>VRAAG VOOR JULLIE</vt:lpstr>
      <vt:lpstr>THINGS TO KNOW:</vt:lpstr>
      <vt:lpstr>WAT IS PUBLIC ART?</vt:lpstr>
      <vt:lpstr>Public Art is een kunstwerk wat in de openbare ruimte staat. Het is “publiek” omdat het in bereikbaar is voor iedereen. Public Art kan ook in verschillende soorten vormen te zien zijn, zoals bijv. installatiekunst of een sculptuur. </vt:lpstr>
      <vt:lpstr> MIX - MATCH  </vt:lpstr>
      <vt:lpstr>BEGRIPPENKENNIS</vt:lpstr>
      <vt:lpstr>EINDE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 </dc:title>
  <dc:creator>Mahika Knopper</dc:creator>
  <cp:lastModifiedBy>Mahika Knopper</cp:lastModifiedBy>
  <cp:revision>21</cp:revision>
  <dcterms:created xsi:type="dcterms:W3CDTF">2020-09-27T18:06:46Z</dcterms:created>
  <dcterms:modified xsi:type="dcterms:W3CDTF">2020-09-27T18:54:59Z</dcterms:modified>
</cp:coreProperties>
</file>